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306" r:id="rId5"/>
    <p:sldId id="268" r:id="rId6"/>
    <p:sldId id="307" r:id="rId7"/>
    <p:sldId id="271" r:id="rId8"/>
    <p:sldId id="257" r:id="rId9"/>
    <p:sldId id="272" r:id="rId10"/>
    <p:sldId id="308" r:id="rId11"/>
    <p:sldId id="275" r:id="rId12"/>
    <p:sldId id="258" r:id="rId13"/>
    <p:sldId id="276" r:id="rId14"/>
    <p:sldId id="309" r:id="rId15"/>
    <p:sldId id="277" r:id="rId16"/>
    <p:sldId id="310" r:id="rId17"/>
    <p:sldId id="278" r:id="rId18"/>
    <p:sldId id="311" r:id="rId19"/>
    <p:sldId id="279" r:id="rId20"/>
    <p:sldId id="259" r:id="rId21"/>
    <p:sldId id="281" r:id="rId22"/>
    <p:sldId id="312" r:id="rId23"/>
    <p:sldId id="282" r:id="rId24"/>
    <p:sldId id="313" r:id="rId25"/>
    <p:sldId id="283" r:id="rId26"/>
    <p:sldId id="314" r:id="rId27"/>
    <p:sldId id="284" r:id="rId28"/>
    <p:sldId id="260" r:id="rId29"/>
    <p:sldId id="285" r:id="rId30"/>
    <p:sldId id="315" r:id="rId31"/>
    <p:sldId id="287" r:id="rId32"/>
    <p:sldId id="316" r:id="rId33"/>
    <p:sldId id="288" r:id="rId34"/>
    <p:sldId id="261" r:id="rId35"/>
    <p:sldId id="289" r:id="rId36"/>
    <p:sldId id="317" r:id="rId37"/>
    <p:sldId id="291" r:id="rId38"/>
    <p:sldId id="305" r:id="rId39"/>
    <p:sldId id="296" r:id="rId40"/>
    <p:sldId id="318" r:id="rId41"/>
    <p:sldId id="299" r:id="rId42"/>
    <p:sldId id="262" r:id="rId43"/>
    <p:sldId id="292" r:id="rId44"/>
    <p:sldId id="319" r:id="rId45"/>
    <p:sldId id="293" r:id="rId46"/>
    <p:sldId id="320" r:id="rId47"/>
    <p:sldId id="294" r:id="rId48"/>
    <p:sldId id="321" r:id="rId49"/>
    <p:sldId id="295" r:id="rId50"/>
    <p:sldId id="265" r:id="rId51"/>
    <p:sldId id="303" r:id="rId52"/>
    <p:sldId id="304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 autoAdjust="0"/>
    <p:restoredTop sz="94660"/>
  </p:normalViewPr>
  <p:slideViewPr>
    <p:cSldViewPr>
      <p:cViewPr>
        <p:scale>
          <a:sx n="76" d="100"/>
          <a:sy n="76" d="100"/>
        </p:scale>
        <p:origin x="-120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C04A8-BB3B-4EFF-ABDA-65623AEC0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13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E7BC9-50EA-4E02-BC26-CBFBDF9B9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5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0205-5553-4749-AD95-DF32DB7E6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03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B31A3-8A51-48F3-8BBC-7E2F80004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84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ADA5C-0E6A-4E22-AA7F-512F631E1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03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5D1C3-948B-456C-9784-1F7A8B515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99BE6-2278-499F-AE78-A436415E9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24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79DA8-3043-4A81-9B98-6255F5E63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74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71001-A938-445A-8C5B-879D59B35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49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0AAC4-02C3-41D0-9C12-26A2D9E72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16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4E113-5CC8-48FB-9631-350C5753A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2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EFAFB49-66F4-49E5-A793-BB1028532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9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15.xml"/><Relationship Id="rId7" Type="http://schemas.openxmlformats.org/officeDocument/2006/relationships/slide" Target="slide19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17.xm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15.xml"/><Relationship Id="rId7" Type="http://schemas.openxmlformats.org/officeDocument/2006/relationships/slide" Target="slide19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17.xm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15.xml"/><Relationship Id="rId7" Type="http://schemas.openxmlformats.org/officeDocument/2006/relationships/slide" Target="slide19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17.xm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15.xml"/><Relationship Id="rId7" Type="http://schemas.openxmlformats.org/officeDocument/2006/relationships/slide" Target="slide19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17.xm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" Target="slide27.xml"/><Relationship Id="rId7" Type="http://schemas.openxmlformats.org/officeDocument/2006/relationships/slide" Target="slide25.xml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slide" Target="slide21.xm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" Target="slide27.xml"/><Relationship Id="rId7" Type="http://schemas.openxmlformats.org/officeDocument/2006/relationships/slide" Target="slide25.xml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slide" Target="slide21.xm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" Target="slide27.xml"/><Relationship Id="rId7" Type="http://schemas.openxmlformats.org/officeDocument/2006/relationships/slide" Target="slide25.xml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slide" Target="slide21.xm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" Target="slide27.xml"/><Relationship Id="rId7" Type="http://schemas.openxmlformats.org/officeDocument/2006/relationships/slide" Target="slide25.xml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slide" Target="slide21.xm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slide" Target="slide37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slide" Target="slide37.xml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slide" Target="slide41.xml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3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slide" Target="slide41.xml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" Target="slide49.xml"/><Relationship Id="rId7" Type="http://schemas.openxmlformats.org/officeDocument/2006/relationships/slide" Target="slide43.xml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slide" Target="slide47.xml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slide" Target="slide4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" Target="slide49.xml"/><Relationship Id="rId7" Type="http://schemas.openxmlformats.org/officeDocument/2006/relationships/slide" Target="slide43.xml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slide" Target="slide47.xml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" Target="slide49.xml"/><Relationship Id="rId7" Type="http://schemas.openxmlformats.org/officeDocument/2006/relationships/slide" Target="slide43.xml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slide" Target="slide47.xml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32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" Target="slide49.xml"/><Relationship Id="rId7" Type="http://schemas.openxmlformats.org/officeDocument/2006/relationships/slide" Target="slide43.xml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slide" Target="slide47.xml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audio" Target="../media/audio3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34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35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6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3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9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6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pic>
        <p:nvPicPr>
          <p:cNvPr id="2064" name="Picture 16" descr="KIDDY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12875"/>
            <a:ext cx="18923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539750" y="404813"/>
            <a:ext cx="8075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FF0000"/>
                </a:solidFill>
              </a:rPr>
              <a:t>Культура поведения за столом</a:t>
            </a:r>
          </a:p>
        </p:txBody>
      </p:sp>
    </p:spTree>
  </p:cSld>
  <p:clrMapOvr>
    <a:masterClrMapping/>
  </p:clrMapOvr>
  <p:transition advClick="0" advTm="8000">
    <p:sndAc>
      <p:stSnd>
        <p:snd r:embed="rId2" name="культура за столом_mixdown (2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0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20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Что раньше?</a:t>
            </a:r>
          </a:p>
        </p:txBody>
      </p:sp>
      <p:pic>
        <p:nvPicPr>
          <p:cNvPr id="117764" name="Picture 4" descr="89195855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40322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5" descr="img_074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76250"/>
            <a:ext cx="3719512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611188" y="2708275"/>
            <a:ext cx="1104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/>
              <a:t>обед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7451725" y="3284538"/>
            <a:ext cx="1109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/>
              <a:t>ужин</a:t>
            </a:r>
          </a:p>
        </p:txBody>
      </p:sp>
    </p:spTree>
  </p:cSld>
  <p:clrMapOvr>
    <a:masterClrMapping/>
  </p:clrMapOvr>
  <p:transition advClick="0">
    <p:sndAc>
      <p:stSnd>
        <p:snd r:embed="rId2" name="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/>
      <p:bldP spid="1177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2291" name="Text Box 18"/>
          <p:cNvSpPr txBox="1">
            <a:spLocks noChangeArrowheads="1"/>
          </p:cNvSpPr>
          <p:nvPr/>
        </p:nvSpPr>
        <p:spPr bwMode="auto">
          <a:xfrm>
            <a:off x="6516688" y="333375"/>
            <a:ext cx="225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ПРАВИЛЬНО!</a:t>
            </a:r>
          </a:p>
        </p:txBody>
      </p:sp>
      <p:pic>
        <p:nvPicPr>
          <p:cNvPr id="39955" name="Picture 19" descr="8919585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12988"/>
            <a:ext cx="28082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Picture 20" descr="img_07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70313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7" name="Picture 21" descr="2442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251936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8" name="Freeform 22"/>
          <p:cNvSpPr>
            <a:spLocks/>
          </p:cNvSpPr>
          <p:nvPr/>
        </p:nvSpPr>
        <p:spPr bwMode="auto">
          <a:xfrm>
            <a:off x="1079500" y="2276475"/>
            <a:ext cx="1620838" cy="1296988"/>
          </a:xfrm>
          <a:custGeom>
            <a:avLst/>
            <a:gdLst>
              <a:gd name="T0" fmla="*/ 107950 w 1021"/>
              <a:gd name="T1" fmla="*/ 0 h 817"/>
              <a:gd name="T2" fmla="*/ 252413 w 1021"/>
              <a:gd name="T3" fmla="*/ 1081088 h 817"/>
              <a:gd name="T4" fmla="*/ 1620838 w 1021"/>
              <a:gd name="T5" fmla="*/ 1296988 h 8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21" h="817">
                <a:moveTo>
                  <a:pt x="68" y="0"/>
                </a:moveTo>
                <a:cubicBezTo>
                  <a:pt x="34" y="272"/>
                  <a:pt x="0" y="545"/>
                  <a:pt x="159" y="681"/>
                </a:cubicBezTo>
                <a:cubicBezTo>
                  <a:pt x="318" y="817"/>
                  <a:pt x="669" y="817"/>
                  <a:pt x="1021" y="81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59" name="Freeform 23"/>
          <p:cNvSpPr>
            <a:spLocks/>
          </p:cNvSpPr>
          <p:nvPr/>
        </p:nvSpPr>
        <p:spPr bwMode="auto">
          <a:xfrm rot="5114145" flipV="1">
            <a:off x="5547519" y="1807369"/>
            <a:ext cx="1727200" cy="2087562"/>
          </a:xfrm>
          <a:custGeom>
            <a:avLst/>
            <a:gdLst>
              <a:gd name="T0" fmla="*/ 115034 w 1021"/>
              <a:gd name="T1" fmla="*/ 0 h 817"/>
              <a:gd name="T2" fmla="*/ 268976 w 1021"/>
              <a:gd name="T3" fmla="*/ 1740061 h 817"/>
              <a:gd name="T4" fmla="*/ 1727200 w 1021"/>
              <a:gd name="T5" fmla="*/ 2087562 h 8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21" h="817">
                <a:moveTo>
                  <a:pt x="68" y="0"/>
                </a:moveTo>
                <a:cubicBezTo>
                  <a:pt x="34" y="272"/>
                  <a:pt x="0" y="545"/>
                  <a:pt x="159" y="681"/>
                </a:cubicBezTo>
                <a:cubicBezTo>
                  <a:pt x="318" y="817"/>
                  <a:pt x="669" y="817"/>
                  <a:pt x="1021" y="81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7" name="Text Box 24"/>
          <p:cNvSpPr txBox="1">
            <a:spLocks noChangeArrowheads="1"/>
          </p:cNvSpPr>
          <p:nvPr/>
        </p:nvSpPr>
        <p:spPr bwMode="auto">
          <a:xfrm>
            <a:off x="539750" y="2205038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/>
              <a:t>1</a:t>
            </a:r>
          </a:p>
        </p:txBody>
      </p:sp>
      <p:sp>
        <p:nvSpPr>
          <p:cNvPr id="12298" name="Text Box 25"/>
          <p:cNvSpPr txBox="1">
            <a:spLocks noChangeArrowheads="1"/>
          </p:cNvSpPr>
          <p:nvPr/>
        </p:nvSpPr>
        <p:spPr bwMode="auto">
          <a:xfrm>
            <a:off x="2843213" y="4437063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/>
              <a:t>2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>
            <a:off x="5867400" y="5805488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/>
              <a:t>3</a:t>
            </a:r>
          </a:p>
        </p:txBody>
      </p:sp>
    </p:spTree>
  </p:cSld>
  <p:clrMapOvr>
    <a:masterClrMapping/>
  </p:clrMapOvr>
  <p:transition advClick="0" advTm="5000">
    <p:sndAc>
      <p:stSnd>
        <p:snd r:embed="rId2" name="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8" grpId="0" animBg="1"/>
      <p:bldP spid="399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690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Какой из этих приборов не является столовым.</a:t>
            </a:r>
          </a:p>
        </p:txBody>
      </p:sp>
      <p:pic>
        <p:nvPicPr>
          <p:cNvPr id="20496" name="Picture 16" descr="Рисунок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41663"/>
            <a:ext cx="284003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17" descr="Рисунок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765175"/>
            <a:ext cx="24145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18" descr="wJ7hAjvTaK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31941">
            <a:off x="971550" y="0"/>
            <a:ext cx="381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Рисунок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41663"/>
            <a:ext cx="25146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sndAc>
      <p:stSnd>
        <p:snd r:embed="rId2" name="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348038" y="5445125"/>
            <a:ext cx="15033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800080"/>
                </a:solidFill>
              </a:rPr>
              <a:t>нож</a:t>
            </a:r>
          </a:p>
        </p:txBody>
      </p:sp>
      <p:pic>
        <p:nvPicPr>
          <p:cNvPr id="14341" name="Picture 9" descr="Рисунок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81075"/>
            <a:ext cx="188912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3000">
    <p:sndAc>
      <p:stSnd>
        <p:snd r:embed="rId2" name="1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6" grpId="0" animBg="1"/>
      <p:bldP spid="409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690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Какой из этих приборов не является столовым.</a:t>
            </a:r>
          </a:p>
        </p:txBody>
      </p:sp>
      <p:pic>
        <p:nvPicPr>
          <p:cNvPr id="118788" name="Picture 4" descr="Рисунок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41663"/>
            <a:ext cx="284003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5" descr="Рисунок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765175"/>
            <a:ext cx="24145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6" descr="wJ7hAjvTaK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31941">
            <a:off x="971550" y="0"/>
            <a:ext cx="381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7" descr="Рисунок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41663"/>
            <a:ext cx="25146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sndAc>
      <p:stSnd>
        <p:snd r:embed="rId2" name="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203575" y="5445125"/>
            <a:ext cx="2247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800080"/>
                </a:solidFill>
              </a:rPr>
              <a:t>ложка</a:t>
            </a:r>
          </a:p>
        </p:txBody>
      </p:sp>
      <p:pic>
        <p:nvPicPr>
          <p:cNvPr id="16389" name="Picture 9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52513"/>
            <a:ext cx="2293937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3000">
    <p:sndAc>
      <p:stSnd>
        <p:snd r:embed="rId2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90" grpId="0" animBg="1"/>
      <p:bldP spid="419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690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Какой из этих приборов не является столовым.</a:t>
            </a:r>
          </a:p>
        </p:txBody>
      </p:sp>
      <p:pic>
        <p:nvPicPr>
          <p:cNvPr id="119812" name="Picture 4" descr="Рисунок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41663"/>
            <a:ext cx="284003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5" descr="Рисунок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765175"/>
            <a:ext cx="24145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4" name="Picture 6" descr="wJ7hAjvTaK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31941">
            <a:off x="971550" y="0"/>
            <a:ext cx="381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5" name="Picture 7" descr="Рисунок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41663"/>
            <a:ext cx="25146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sndAc>
      <p:stSnd>
        <p:snd r:embed="rId2" name="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203575" y="5445125"/>
            <a:ext cx="2187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800080"/>
                </a:solidFill>
              </a:rPr>
              <a:t>вилка</a:t>
            </a:r>
          </a:p>
        </p:txBody>
      </p:sp>
      <p:pic>
        <p:nvPicPr>
          <p:cNvPr id="18437" name="Picture 9" descr="Рисунок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81075"/>
            <a:ext cx="18161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4000">
    <p:sndAc>
      <p:stSnd>
        <p:snd r:embed="rId2" name="1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4" grpId="0" animBg="1"/>
      <p:bldP spid="430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690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Какой из этих приборов не является столовым.</a:t>
            </a:r>
          </a:p>
        </p:txBody>
      </p:sp>
      <p:pic>
        <p:nvPicPr>
          <p:cNvPr id="120836" name="Picture 4" descr="Рисунок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41663"/>
            <a:ext cx="284003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5" descr="Рисунок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765175"/>
            <a:ext cx="24145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Picture 6" descr="wJ7hAjvTaK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31941">
            <a:off x="971550" y="0"/>
            <a:ext cx="381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9" name="Picture 7" descr="Рисунок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41663"/>
            <a:ext cx="25146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sndAc>
      <p:stSnd>
        <p:snd r:embed="rId2" name="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395288" y="333375"/>
            <a:ext cx="225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ПРАВИЛЬНО!</a:t>
            </a:r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4283075" y="693738"/>
            <a:ext cx="4176713" cy="27352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5070" name="AutoShape 14"/>
          <p:cNvSpPr>
            <a:spLocks noChangeArrowheads="1"/>
          </p:cNvSpPr>
          <p:nvPr/>
        </p:nvSpPr>
        <p:spPr bwMode="auto">
          <a:xfrm>
            <a:off x="755650" y="2852738"/>
            <a:ext cx="3671888" cy="3241675"/>
          </a:xfrm>
          <a:prstGeom prst="star24">
            <a:avLst>
              <a:gd name="adj" fmla="val 37500"/>
            </a:avLst>
          </a:prstGeom>
          <a:solidFill>
            <a:srgbClr val="FF99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5071" name="Picture 15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412875"/>
            <a:ext cx="122396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2" name="Picture 16" descr="Рисунок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08050"/>
            <a:ext cx="1068387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7" descr="wJ7hAjvTa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10631">
            <a:off x="755650" y="2852738"/>
            <a:ext cx="331311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4" name="Picture 18" descr="Рисунок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8413"/>
            <a:ext cx="1150937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5508625" y="2420938"/>
            <a:ext cx="17732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/>
              <a:t>столовые</a:t>
            </a:r>
          </a:p>
          <a:p>
            <a:pPr algn="ctr" eaLnBrk="1" hangingPunct="1"/>
            <a:r>
              <a:rPr lang="ru-RU" altLang="ru-RU" sz="2800"/>
              <a:t>приборы</a:t>
            </a: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1476375" y="5661025"/>
            <a:ext cx="2095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/>
              <a:t>ножницы</a:t>
            </a:r>
          </a:p>
        </p:txBody>
      </p:sp>
    </p:spTree>
  </p:cSld>
  <p:clrMapOvr>
    <a:masterClrMapping/>
  </p:clrMapOvr>
  <p:transition advClick="0" advTm="7000">
    <p:sndAc>
      <p:stSnd>
        <p:snd r:embed="rId2" name="1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nimBg="1"/>
      <p:bldP spid="45066" grpId="1" animBg="1"/>
      <p:bldP spid="45070" grpId="0" animBg="1"/>
      <p:bldP spid="45068" grpId="0"/>
      <p:bldP spid="4506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449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Что лучше съесть на завтрак?</a:t>
            </a:r>
          </a:p>
        </p:txBody>
      </p:sp>
      <p:pic>
        <p:nvPicPr>
          <p:cNvPr id="29705" name="Picture 9" descr="2-60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5175"/>
            <a:ext cx="22717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33929224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lum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266382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im30_11598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933825"/>
            <a:ext cx="4602163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708400" y="1125538"/>
            <a:ext cx="1006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/>
              <a:t>торт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7092950" y="3500438"/>
            <a:ext cx="11382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/>
              <a:t>каша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1258888" y="5876925"/>
            <a:ext cx="811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/>
              <a:t>суп</a:t>
            </a:r>
          </a:p>
        </p:txBody>
      </p:sp>
    </p:spTree>
  </p:cSld>
  <p:clrMapOvr>
    <a:masterClrMapping/>
  </p:clrMapOvr>
  <p:transition advClick="0"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/>
      <p:bldP spid="29709" grpId="0"/>
      <p:bldP spid="297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663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Что обязательно нужно сделать перед едой?</a:t>
            </a:r>
          </a:p>
        </p:txBody>
      </p:sp>
      <p:pic>
        <p:nvPicPr>
          <p:cNvPr id="21518" name="Picture 14" descr="сканирование000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5175"/>
            <a:ext cx="2674938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00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38455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сканирование000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3024188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000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3313112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39750" y="3573463"/>
            <a:ext cx="900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поесть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7380288" y="765175"/>
            <a:ext cx="1023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поспать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443663" y="3644900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поиграть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771775" y="3141663"/>
            <a:ext cx="1512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помыть руки</a:t>
            </a:r>
          </a:p>
        </p:txBody>
      </p:sp>
    </p:spTree>
  </p:cSld>
  <p:clrMapOvr>
    <a:masterClrMapping/>
  </p:clrMapOvr>
  <p:transition>
    <p:sndAc>
      <p:stSnd>
        <p:snd r:embed="rId2" name="1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5" grpId="0"/>
      <p:bldP spid="21526" grpId="0"/>
      <p:bldP spid="21527" grpId="0"/>
      <p:bldP spid="215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59113" y="5445125"/>
            <a:ext cx="29527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800080"/>
                </a:solidFill>
              </a:rPr>
              <a:t>поспать</a:t>
            </a:r>
          </a:p>
        </p:txBody>
      </p:sp>
      <p:pic>
        <p:nvPicPr>
          <p:cNvPr id="22533" name="Picture 9" descr="0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36613"/>
            <a:ext cx="338455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3000">
    <p:sndAc>
      <p:stSnd>
        <p:snd r:embed="rId2" name="1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0" grpId="0" animBg="1"/>
      <p:bldP spid="471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663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Что обязательно нужно сделать перед едой?</a:t>
            </a:r>
          </a:p>
        </p:txBody>
      </p:sp>
      <p:pic>
        <p:nvPicPr>
          <p:cNvPr id="121860" name="Picture 4" descr="сканирование000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5175"/>
            <a:ext cx="2674938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1" name="Picture 5" descr="00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38455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2" name="Picture 6" descr="сканирование000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3024188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3" name="Picture 7" descr="000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3313112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539750" y="3573463"/>
            <a:ext cx="900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поесть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7380288" y="765175"/>
            <a:ext cx="1023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поспать</a:t>
            </a: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6443663" y="3644900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поиграть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2771775" y="3141663"/>
            <a:ext cx="1512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помыть руки</a:t>
            </a:r>
          </a:p>
        </p:txBody>
      </p:sp>
    </p:spTree>
  </p:cSld>
  <p:clrMapOvr>
    <a:masterClrMapping/>
  </p:clrMapOvr>
  <p:transition>
    <p:sndAc>
      <p:stSnd>
        <p:snd r:embed="rId2" name="1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4" grpId="0"/>
      <p:bldP spid="121865" grpId="0"/>
      <p:bldP spid="121866" grpId="0"/>
      <p:bldP spid="1218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59113" y="5445125"/>
            <a:ext cx="25384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800080"/>
                </a:solidFill>
              </a:rPr>
              <a:t>поесть</a:t>
            </a:r>
          </a:p>
        </p:txBody>
      </p:sp>
      <p:pic>
        <p:nvPicPr>
          <p:cNvPr id="24581" name="Picture 9" descr="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5175"/>
            <a:ext cx="3313112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3000">
    <p:sndAc>
      <p:stSnd>
        <p:snd r:embed="rId2" name="1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4" grpId="0" animBg="1"/>
      <p:bldP spid="481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663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Что обязательно нужно сделать перед едой?</a:t>
            </a:r>
          </a:p>
        </p:txBody>
      </p:sp>
      <p:pic>
        <p:nvPicPr>
          <p:cNvPr id="122884" name="Picture 4" descr="сканирование000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5175"/>
            <a:ext cx="2674938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5" descr="00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38455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6" name="Picture 6" descr="сканирование000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3024188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7" name="Picture 7" descr="000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3313112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539750" y="3573463"/>
            <a:ext cx="900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поесть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7380288" y="765175"/>
            <a:ext cx="1023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поспать</a:t>
            </a: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6443663" y="3644900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поиграть</a:t>
            </a: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2771775" y="3141663"/>
            <a:ext cx="1512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помыть руки</a:t>
            </a:r>
          </a:p>
        </p:txBody>
      </p:sp>
    </p:spTree>
  </p:cSld>
  <p:clrMapOvr>
    <a:masterClrMapping/>
  </p:clrMapOvr>
  <p:transition>
    <p:sndAc>
      <p:stSnd>
        <p:snd r:embed="rId2" name="1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8" grpId="0"/>
      <p:bldP spid="122889" grpId="0"/>
      <p:bldP spid="122890" grpId="0"/>
      <p:bldP spid="1228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348038" y="5445125"/>
            <a:ext cx="32845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800080"/>
                </a:solidFill>
              </a:rPr>
              <a:t>поиграть</a:t>
            </a:r>
          </a:p>
        </p:txBody>
      </p:sp>
      <p:pic>
        <p:nvPicPr>
          <p:cNvPr id="26629" name="Picture 9" descr="сканирование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36613"/>
            <a:ext cx="3024187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4000">
    <p:sndAc>
      <p:stSnd>
        <p:snd r:embed="rId2" name="1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8" grpId="0" animBg="1"/>
      <p:bldP spid="491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663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Что обязательно нужно сделать перед едой?</a:t>
            </a:r>
          </a:p>
        </p:txBody>
      </p:sp>
      <p:pic>
        <p:nvPicPr>
          <p:cNvPr id="123908" name="Picture 4" descr="сканирование000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5175"/>
            <a:ext cx="2674938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5" descr="00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38455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0" name="Picture 6" descr="сканирование000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3024188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1" name="Picture 7" descr="000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3313112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539750" y="3573463"/>
            <a:ext cx="900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поесть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7380288" y="765175"/>
            <a:ext cx="1023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поспать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6443663" y="3644900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поиграть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2771775" y="3141663"/>
            <a:ext cx="1512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помыть руки</a:t>
            </a:r>
          </a:p>
        </p:txBody>
      </p:sp>
    </p:spTree>
  </p:cSld>
  <p:clrMapOvr>
    <a:masterClrMapping/>
  </p:clrMapOvr>
  <p:transition>
    <p:sndAc>
      <p:stSnd>
        <p:snd r:embed="rId2" name="1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/>
      <p:bldP spid="123913" grpId="0"/>
      <p:bldP spid="123914" grpId="0"/>
      <p:bldP spid="1239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28675" name="Text Box 9"/>
          <p:cNvSpPr txBox="1">
            <a:spLocks noChangeArrowheads="1"/>
          </p:cNvSpPr>
          <p:nvPr/>
        </p:nvSpPr>
        <p:spPr bwMode="auto">
          <a:xfrm>
            <a:off x="3492500" y="333375"/>
            <a:ext cx="2259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ПРАВИЛЬНО!</a:t>
            </a:r>
          </a:p>
        </p:txBody>
      </p:sp>
      <p:pic>
        <p:nvPicPr>
          <p:cNvPr id="50186" name="Picture 10" descr="сканирование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00213"/>
            <a:ext cx="462438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1" descr="0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052513"/>
            <a:ext cx="2303463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12" descr="сканирование0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836613"/>
            <a:ext cx="2376488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13" descr="00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2376487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611188" y="2781300"/>
            <a:ext cx="900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поесть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3348038" y="2781300"/>
            <a:ext cx="1023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поспать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6156325" y="2852738"/>
            <a:ext cx="112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поиграть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2195513" y="6092825"/>
            <a:ext cx="1512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помыть руки</a:t>
            </a:r>
          </a:p>
        </p:txBody>
      </p:sp>
    </p:spTree>
  </p:cSld>
  <p:clrMapOvr>
    <a:masterClrMapping/>
  </p:clrMapOvr>
  <p:transition advClick="0" advTm="5000">
    <p:sndAc>
      <p:stSnd>
        <p:snd r:embed="rId2" name="1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0" grpId="0"/>
      <p:bldP spid="50191" grpId="0"/>
      <p:bldP spid="50192" grpId="0"/>
      <p:bldP spid="5019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Какой вариант пословицы правильный?</a:t>
            </a:r>
          </a:p>
        </p:txBody>
      </p:sp>
      <p:sp>
        <p:nvSpPr>
          <p:cNvPr id="22541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1412875"/>
            <a:ext cx="7777162" cy="771525"/>
          </a:xfrm>
          <a:prstGeom prst="rect">
            <a:avLst/>
          </a:prstGeom>
          <a:solidFill>
            <a:srgbClr val="FF0000">
              <a:alpha val="1098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FF0000"/>
                </a:solidFill>
              </a:rPr>
              <a:t>Когда я ем – спасибо всем!</a:t>
            </a:r>
          </a:p>
        </p:txBody>
      </p:sp>
      <p:sp>
        <p:nvSpPr>
          <p:cNvPr id="22542" name="Text Box 1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00113" y="3068638"/>
            <a:ext cx="7356475" cy="771525"/>
          </a:xfrm>
          <a:prstGeom prst="rect">
            <a:avLst/>
          </a:prstGeom>
          <a:solidFill>
            <a:srgbClr val="0000FF">
              <a:alpha val="1098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0033CC"/>
                </a:solidFill>
              </a:rPr>
              <a:t>Когда я ем – не знаю чем!</a:t>
            </a:r>
          </a:p>
        </p:txBody>
      </p:sp>
      <p:sp>
        <p:nvSpPr>
          <p:cNvPr id="22543" name="Text Box 1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00113" y="4868863"/>
            <a:ext cx="7351712" cy="771525"/>
          </a:xfrm>
          <a:prstGeom prst="rect">
            <a:avLst/>
          </a:prstGeom>
          <a:solidFill>
            <a:srgbClr val="008000">
              <a:alpha val="1098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009900"/>
                </a:solidFill>
              </a:rPr>
              <a:t>Когда я ем – я глух и нем!</a:t>
            </a:r>
          </a:p>
        </p:txBody>
      </p:sp>
    </p:spTree>
  </p:cSld>
  <p:clrMapOvr>
    <a:masterClrMapping/>
  </p:clrMapOvr>
  <p:transition advClick="0">
    <p:sndAc>
      <p:stSnd>
        <p:snd r:embed="rId2" name="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  <p:bldP spid="22542" grpId="0" animBg="1"/>
      <p:bldP spid="225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30724" name="Text Box 9"/>
          <p:cNvSpPr txBox="1">
            <a:spLocks noChangeArrowheads="1"/>
          </p:cNvSpPr>
          <p:nvPr/>
        </p:nvSpPr>
        <p:spPr bwMode="auto">
          <a:xfrm>
            <a:off x="539750" y="2924175"/>
            <a:ext cx="7777163" cy="771525"/>
          </a:xfrm>
          <a:prstGeom prst="rect">
            <a:avLst/>
          </a:prstGeom>
          <a:solidFill>
            <a:srgbClr val="FF0000">
              <a:alpha val="1098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FF0000"/>
                </a:solidFill>
              </a:rPr>
              <a:t>Когда я ем – спасибо всем!</a:t>
            </a: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2843213" y="1844675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 flipV="1">
            <a:off x="2627313" y="1916113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00">
    <p:sndAc>
      <p:stSnd>
        <p:snd r:embed="rId2" name="2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512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635375" y="5229225"/>
            <a:ext cx="1695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800080"/>
                </a:solidFill>
              </a:rPr>
              <a:t>торт</a:t>
            </a:r>
          </a:p>
        </p:txBody>
      </p:sp>
      <p:pic>
        <p:nvPicPr>
          <p:cNvPr id="4101" name="Picture 10" descr="339292241"/>
          <p:cNvPicPr>
            <a:picLocks noChangeAspect="1" noChangeArrowheads="1"/>
          </p:cNvPicPr>
          <p:nvPr/>
        </p:nvPicPr>
        <p:blipFill>
          <a:blip r:embed="rId3" cstate="print">
            <a:lum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266382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900113" y="1773238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V="1">
            <a:off x="684213" y="1844675"/>
            <a:ext cx="3240087" cy="26654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4000"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30727" grpId="0" animBg="1"/>
      <p:bldP spid="307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Какой вариант пословицы правильный?</a:t>
            </a:r>
          </a:p>
        </p:txBody>
      </p:sp>
      <p:sp>
        <p:nvSpPr>
          <p:cNvPr id="124932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1412875"/>
            <a:ext cx="7777162" cy="771525"/>
          </a:xfrm>
          <a:prstGeom prst="rect">
            <a:avLst/>
          </a:prstGeom>
          <a:solidFill>
            <a:srgbClr val="FF0000">
              <a:alpha val="1098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FF0000"/>
                </a:solidFill>
              </a:rPr>
              <a:t>Когда я ем – спасибо всем!</a:t>
            </a:r>
          </a:p>
        </p:txBody>
      </p:sp>
      <p:sp>
        <p:nvSpPr>
          <p:cNvPr id="124933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00113" y="3068638"/>
            <a:ext cx="7356475" cy="771525"/>
          </a:xfrm>
          <a:prstGeom prst="rect">
            <a:avLst/>
          </a:prstGeom>
          <a:solidFill>
            <a:srgbClr val="0000FF">
              <a:alpha val="1098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0033CC"/>
                </a:solidFill>
              </a:rPr>
              <a:t>Когда я ем – не знаю чем!</a:t>
            </a:r>
          </a:p>
        </p:txBody>
      </p:sp>
      <p:sp>
        <p:nvSpPr>
          <p:cNvPr id="124934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00113" y="4868863"/>
            <a:ext cx="7351712" cy="771525"/>
          </a:xfrm>
          <a:prstGeom prst="rect">
            <a:avLst/>
          </a:prstGeom>
          <a:solidFill>
            <a:srgbClr val="008000">
              <a:alpha val="1098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009900"/>
                </a:solidFill>
              </a:rPr>
              <a:t>Когда я ем – я глух и нем!</a:t>
            </a:r>
          </a:p>
        </p:txBody>
      </p:sp>
    </p:spTree>
  </p:cSld>
  <p:clrMapOvr>
    <a:masterClrMapping/>
  </p:clrMapOvr>
  <p:transition advClick="0">
    <p:sndAc>
      <p:stSnd>
        <p:snd r:embed="rId2" name="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  <p:bldP spid="124933" grpId="0" animBg="1"/>
      <p:bldP spid="1249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32772" name="Text Box 12"/>
          <p:cNvSpPr txBox="1">
            <a:spLocks noChangeArrowheads="1"/>
          </p:cNvSpPr>
          <p:nvPr/>
        </p:nvSpPr>
        <p:spPr bwMode="auto">
          <a:xfrm>
            <a:off x="900113" y="3068638"/>
            <a:ext cx="7356475" cy="771525"/>
          </a:xfrm>
          <a:prstGeom prst="rect">
            <a:avLst/>
          </a:prstGeom>
          <a:solidFill>
            <a:srgbClr val="0000FF">
              <a:alpha val="1098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0033CC"/>
                </a:solidFill>
              </a:rPr>
              <a:t>Когда я ем – не знаю чем!</a:t>
            </a:r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2843213" y="1844675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V="1">
            <a:off x="2627313" y="1916113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4000">
    <p:sndAc>
      <p:stSnd>
        <p:snd r:embed="rId2" name="2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 animBg="1"/>
      <p:bldP spid="532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Какой вариант пословицы правильный?</a:t>
            </a:r>
          </a:p>
        </p:txBody>
      </p:sp>
      <p:sp>
        <p:nvSpPr>
          <p:cNvPr id="12595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1412875"/>
            <a:ext cx="7777162" cy="771525"/>
          </a:xfrm>
          <a:prstGeom prst="rect">
            <a:avLst/>
          </a:prstGeom>
          <a:solidFill>
            <a:srgbClr val="FF0000">
              <a:alpha val="1098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FF0000"/>
                </a:solidFill>
              </a:rPr>
              <a:t>Когда я ем – спасибо всем!</a:t>
            </a:r>
          </a:p>
        </p:txBody>
      </p:sp>
      <p:sp>
        <p:nvSpPr>
          <p:cNvPr id="125957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00113" y="3068638"/>
            <a:ext cx="7356475" cy="771525"/>
          </a:xfrm>
          <a:prstGeom prst="rect">
            <a:avLst/>
          </a:prstGeom>
          <a:solidFill>
            <a:srgbClr val="0000FF">
              <a:alpha val="1098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0033CC"/>
                </a:solidFill>
              </a:rPr>
              <a:t>Когда я ем – не знаю чем!</a:t>
            </a:r>
          </a:p>
        </p:txBody>
      </p:sp>
      <p:sp>
        <p:nvSpPr>
          <p:cNvPr id="125958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00113" y="4868863"/>
            <a:ext cx="7351712" cy="771525"/>
          </a:xfrm>
          <a:prstGeom prst="rect">
            <a:avLst/>
          </a:prstGeom>
          <a:solidFill>
            <a:srgbClr val="008000">
              <a:alpha val="1098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009900"/>
                </a:solidFill>
              </a:rPr>
              <a:t>Когда я ем – я глух и нем!</a:t>
            </a:r>
          </a:p>
        </p:txBody>
      </p:sp>
    </p:spTree>
  </p:cSld>
  <p:clrMapOvr>
    <a:masterClrMapping/>
  </p:clrMapOvr>
  <p:transition advClick="0">
    <p:sndAc>
      <p:stSnd>
        <p:snd r:embed="rId2" name="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nimBg="1"/>
      <p:bldP spid="125957" grpId="0" animBg="1"/>
      <p:bldP spid="12595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34819" name="Text Box 8"/>
          <p:cNvSpPr txBox="1">
            <a:spLocks noChangeArrowheads="1"/>
          </p:cNvSpPr>
          <p:nvPr/>
        </p:nvSpPr>
        <p:spPr bwMode="auto">
          <a:xfrm>
            <a:off x="6443663" y="333375"/>
            <a:ext cx="225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ПРАВИЛЬНО!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900113" y="1268413"/>
            <a:ext cx="7351712" cy="771525"/>
          </a:xfrm>
          <a:prstGeom prst="rect">
            <a:avLst/>
          </a:prstGeom>
          <a:solidFill>
            <a:srgbClr val="008000">
              <a:alpha val="1098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009900"/>
                </a:solidFill>
              </a:rPr>
              <a:t>Когда я ем – я глух и нем!</a:t>
            </a:r>
          </a:p>
        </p:txBody>
      </p:sp>
      <p:pic>
        <p:nvPicPr>
          <p:cNvPr id="54287" name="Picture 15" descr="поездка 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349500"/>
            <a:ext cx="5113338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sndAc>
      <p:stSnd>
        <p:snd r:embed="rId2" name="2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5868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На какой картинке культурные зверята?</a:t>
            </a:r>
          </a:p>
        </p:txBody>
      </p:sp>
      <p:pic>
        <p:nvPicPr>
          <p:cNvPr id="35844" name="Picture 11" descr="000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3694113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2" descr="000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r="6656"/>
          <a:stretch>
            <a:fillRect/>
          </a:stretch>
        </p:blipFill>
        <p:spPr bwMode="auto">
          <a:xfrm>
            <a:off x="4500563" y="1412875"/>
            <a:ext cx="40163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23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95288" y="5588000"/>
            <a:ext cx="56991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800" b="1">
                <a:solidFill>
                  <a:srgbClr val="800080"/>
                </a:solidFill>
              </a:rPr>
              <a:t>Это не культурно!</a:t>
            </a:r>
          </a:p>
        </p:txBody>
      </p:sp>
      <p:pic>
        <p:nvPicPr>
          <p:cNvPr id="36869" name="Picture 9" descr="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268413"/>
            <a:ext cx="3694113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1908175" y="981075"/>
            <a:ext cx="4679950" cy="46085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 flipV="1">
            <a:off x="1619250" y="1125538"/>
            <a:ext cx="4679950" cy="43926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3000">
    <p:sndAc>
      <p:stSnd>
        <p:snd r:embed="rId2" name="2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2" grpId="0" animBg="1"/>
      <p:bldP spid="5530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5868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На какой картинке культурные зверята?</a:t>
            </a:r>
          </a:p>
        </p:txBody>
      </p:sp>
      <p:pic>
        <p:nvPicPr>
          <p:cNvPr id="37892" name="Picture 4" descr="000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3694113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000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r="6656"/>
          <a:stretch>
            <a:fillRect/>
          </a:stretch>
        </p:blipFill>
        <p:spPr bwMode="auto">
          <a:xfrm>
            <a:off x="4500563" y="1412875"/>
            <a:ext cx="40163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23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38915" name="Rectangle 12"/>
          <p:cNvSpPr>
            <a:spLocks noChangeArrowheads="1"/>
          </p:cNvSpPr>
          <p:nvPr/>
        </p:nvSpPr>
        <p:spPr bwMode="auto">
          <a:xfrm>
            <a:off x="2051050" y="1052513"/>
            <a:ext cx="4608513" cy="4537075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6443663" y="333375"/>
            <a:ext cx="225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ПРАВИЛЬНО!</a:t>
            </a:r>
          </a:p>
        </p:txBody>
      </p:sp>
      <p:pic>
        <p:nvPicPr>
          <p:cNvPr id="38917" name="Picture 10" descr="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r="6656"/>
          <a:stretch>
            <a:fillRect/>
          </a:stretch>
        </p:blipFill>
        <p:spPr bwMode="auto">
          <a:xfrm>
            <a:off x="2339975" y="1268413"/>
            <a:ext cx="40163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468313" y="5516563"/>
            <a:ext cx="5397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800080"/>
                </a:solidFill>
              </a:rPr>
              <a:t>Это культурно!</a:t>
            </a:r>
          </a:p>
        </p:txBody>
      </p:sp>
      <p:pic>
        <p:nvPicPr>
          <p:cNvPr id="38919" name="Picture 13" descr="KIDDY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13462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">
    <p:sndAc>
      <p:stSnd>
        <p:snd r:embed="rId2" name="2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522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Где зверята поступают правильно?</a:t>
            </a:r>
          </a:p>
        </p:txBody>
      </p:sp>
      <p:pic>
        <p:nvPicPr>
          <p:cNvPr id="39940" name="Picture 6" descr="00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6703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 descr="000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41052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26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95288" y="5588000"/>
            <a:ext cx="58737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800" b="1">
                <a:solidFill>
                  <a:srgbClr val="800080"/>
                </a:solidFill>
              </a:rPr>
              <a:t>Это не правильно!</a:t>
            </a:r>
          </a:p>
        </p:txBody>
      </p:sp>
      <p:pic>
        <p:nvPicPr>
          <p:cNvPr id="40965" name="Picture 9" descr="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916113"/>
            <a:ext cx="35274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2555875" y="1484313"/>
            <a:ext cx="3887788" cy="39608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 flipV="1">
            <a:off x="2339975" y="1557338"/>
            <a:ext cx="4032250" cy="3743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000">
    <p:sndAc>
      <p:stSnd>
        <p:snd r:embed="rId2" name="2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70" grpId="0" animBg="1"/>
      <p:bldP spid="624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449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Что лучше съесть на завтрак?</a:t>
            </a:r>
          </a:p>
        </p:txBody>
      </p:sp>
      <p:pic>
        <p:nvPicPr>
          <p:cNvPr id="115716" name="Picture 4" descr="2-60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5175"/>
            <a:ext cx="22717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5" descr="33929224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lum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266382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6" descr="im30_11598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933825"/>
            <a:ext cx="4602163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3708400" y="1125538"/>
            <a:ext cx="1006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/>
              <a:t>торт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7092950" y="3500438"/>
            <a:ext cx="11382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/>
              <a:t>каша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1258888" y="5876925"/>
            <a:ext cx="811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/>
              <a:t>суп</a:t>
            </a:r>
          </a:p>
        </p:txBody>
      </p:sp>
    </p:spTree>
  </p:cSld>
  <p:clrMapOvr>
    <a:masterClrMapping/>
  </p:clrMapOvr>
  <p:transition advClick="0"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  <p:bldP spid="115720" grpId="0"/>
      <p:bldP spid="1157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522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Где зверята поступают правильно?</a:t>
            </a:r>
          </a:p>
        </p:txBody>
      </p:sp>
      <p:pic>
        <p:nvPicPr>
          <p:cNvPr id="41988" name="Picture 4" descr="00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6703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000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41052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26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3011" name="Text Box 8"/>
          <p:cNvSpPr txBox="1">
            <a:spLocks noChangeArrowheads="1"/>
          </p:cNvSpPr>
          <p:nvPr/>
        </p:nvSpPr>
        <p:spPr bwMode="auto">
          <a:xfrm>
            <a:off x="468313" y="404813"/>
            <a:ext cx="225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ПРАВИЛЬНО!</a:t>
            </a:r>
          </a:p>
        </p:txBody>
      </p:sp>
      <p:pic>
        <p:nvPicPr>
          <p:cNvPr id="43012" name="Picture 9" descr="0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96975"/>
            <a:ext cx="4897437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395288" y="5516563"/>
            <a:ext cx="55959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800080"/>
                </a:solidFill>
              </a:rPr>
              <a:t>Это правильно!</a:t>
            </a:r>
          </a:p>
        </p:txBody>
      </p:sp>
      <p:pic>
        <p:nvPicPr>
          <p:cNvPr id="43014" name="Picture 11" descr="KIDDY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04813"/>
            <a:ext cx="13462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">
    <p:sndAc>
      <p:stSnd>
        <p:snd r:embed="rId2" name="2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427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Где стол накрыт правильно?</a:t>
            </a:r>
          </a:p>
        </p:txBody>
      </p:sp>
      <p:pic>
        <p:nvPicPr>
          <p:cNvPr id="44036" name="Picture 11" descr="Graphic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32400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2" descr="Graphic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89363"/>
            <a:ext cx="244792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3" descr="Graphic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052513"/>
            <a:ext cx="244951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14" descr="Graphic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2376487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sndAc>
      <p:stSnd>
        <p:snd r:embed="rId2" name="29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276600" y="5373688"/>
            <a:ext cx="35353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800080"/>
                </a:solidFill>
              </a:rPr>
              <a:t>Не верно!</a:t>
            </a:r>
          </a:p>
        </p:txBody>
      </p:sp>
      <p:pic>
        <p:nvPicPr>
          <p:cNvPr id="45061" name="Picture 8" descr="Graphic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81075"/>
            <a:ext cx="244951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000">
    <p:sndAc>
      <p:stSnd>
        <p:snd r:embed="rId2" name="3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4" grpId="0" animBg="1"/>
      <p:bldP spid="5837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427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Где стол накрыт правильно?</a:t>
            </a:r>
          </a:p>
        </p:txBody>
      </p:sp>
      <p:pic>
        <p:nvPicPr>
          <p:cNvPr id="46084" name="Picture 4" descr="Graphic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32400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Graphic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89363"/>
            <a:ext cx="244792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Graphic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052513"/>
            <a:ext cx="244951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Graphic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2376487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sndAc>
      <p:stSnd>
        <p:snd r:embed="rId2" name="29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835150" y="5445125"/>
            <a:ext cx="5229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800080"/>
                </a:solidFill>
              </a:rPr>
              <a:t>Не правильно!</a:t>
            </a:r>
          </a:p>
        </p:txBody>
      </p:sp>
      <p:pic>
        <p:nvPicPr>
          <p:cNvPr id="47109" name="Picture 9" descr="Graphic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52513"/>
            <a:ext cx="2376487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000">
    <p:sndAc>
      <p:stSnd>
        <p:snd r:embed="rId2" name="3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8" grpId="0" animBg="1"/>
      <p:bldP spid="5939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427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Где стол накрыт правильно?</a:t>
            </a:r>
          </a:p>
        </p:txBody>
      </p:sp>
      <p:pic>
        <p:nvPicPr>
          <p:cNvPr id="48132" name="Picture 4" descr="Graphic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32400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 descr="Graphic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89363"/>
            <a:ext cx="244792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Graphic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052513"/>
            <a:ext cx="244951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Graphic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2376487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sndAc>
      <p:stSnd>
        <p:snd r:embed="rId2" name="29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692275" y="5516563"/>
            <a:ext cx="5222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800080"/>
                </a:solidFill>
              </a:rPr>
              <a:t>Не совсем так!</a:t>
            </a:r>
          </a:p>
        </p:txBody>
      </p:sp>
      <p:pic>
        <p:nvPicPr>
          <p:cNvPr id="49157" name="Picture 9" descr="Graphic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52513"/>
            <a:ext cx="244792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000">
    <p:sndAc>
      <p:stSnd>
        <p:snd r:embed="rId2" name="3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2" grpId="0" animBg="1"/>
      <p:bldP spid="604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427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Где стол накрыт правильно?</a:t>
            </a:r>
          </a:p>
        </p:txBody>
      </p:sp>
      <p:pic>
        <p:nvPicPr>
          <p:cNvPr id="50180" name="Picture 4" descr="Graphic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32400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Graphic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89363"/>
            <a:ext cx="244792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Graphic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052513"/>
            <a:ext cx="244951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Graphic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2376487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sndAc>
      <p:stSnd>
        <p:snd r:embed="rId2" name="29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pic>
        <p:nvPicPr>
          <p:cNvPr id="61452" name="Picture 12" descr="Graphic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96975"/>
            <a:ext cx="4371975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3" name="Picture 13" descr="Graphic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96975"/>
            <a:ext cx="4751388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4" name="Picture 14" descr="Graphic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96975"/>
            <a:ext cx="48244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5" name="Picture 15" descr="Graphic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96975"/>
            <a:ext cx="48244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 Box 9"/>
          <p:cNvSpPr txBox="1">
            <a:spLocks noChangeArrowheads="1"/>
          </p:cNvSpPr>
          <p:nvPr/>
        </p:nvSpPr>
        <p:spPr bwMode="auto">
          <a:xfrm>
            <a:off x="6443663" y="404813"/>
            <a:ext cx="225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ПРАВИЛЬНО!</a:t>
            </a:r>
          </a:p>
        </p:txBody>
      </p:sp>
      <p:pic>
        <p:nvPicPr>
          <p:cNvPr id="61450" name="Picture 10" descr="Graphic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96975"/>
            <a:ext cx="48244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11" descr="Graphic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9275"/>
            <a:ext cx="5976938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sndAc>
      <p:stSnd>
        <p:snd r:embed="rId2" name="3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995738" y="5300663"/>
            <a:ext cx="13604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800080"/>
                </a:solidFill>
              </a:rPr>
              <a:t>суп</a:t>
            </a:r>
          </a:p>
        </p:txBody>
      </p:sp>
      <p:pic>
        <p:nvPicPr>
          <p:cNvPr id="6149" name="Picture 10" descr="im30_11598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4602162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258888" y="1844675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1042988" y="1916113"/>
            <a:ext cx="3240087" cy="26654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4000"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49" grpId="0" animBg="1"/>
      <p:bldP spid="3175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27088" y="981075"/>
            <a:ext cx="737393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>
                <a:solidFill>
                  <a:srgbClr val="FF0000"/>
                </a:solidFill>
              </a:rPr>
              <a:t>Что вежливые люди</a:t>
            </a:r>
          </a:p>
          <a:p>
            <a:pPr algn="ctr" eaLnBrk="1" hangingPunct="1"/>
            <a:r>
              <a:rPr lang="ru-RU" altLang="ru-RU" sz="5400" b="1">
                <a:solidFill>
                  <a:srgbClr val="FF0000"/>
                </a:solidFill>
              </a:rPr>
              <a:t>говорят перед едой?</a:t>
            </a:r>
          </a:p>
        </p:txBody>
      </p:sp>
      <p:pic>
        <p:nvPicPr>
          <p:cNvPr id="28686" name="Picture 14" descr="znakle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924175"/>
            <a:ext cx="12700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sndAc>
      <p:stSnd>
        <p:snd r:embed="rId2" name="3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547813" y="404813"/>
            <a:ext cx="6119812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600" b="1">
                <a:solidFill>
                  <a:srgbClr val="FF0000"/>
                </a:solidFill>
              </a:rPr>
              <a:t>ПРИЯТНОГО АППЕТИТА!</a:t>
            </a:r>
          </a:p>
        </p:txBody>
      </p:sp>
      <p:pic>
        <p:nvPicPr>
          <p:cNvPr id="69642" name="Picture 10" descr="повара 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924175"/>
            <a:ext cx="4195762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sndAc>
      <p:stSnd>
        <p:snd r:embed="rId2" name="3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434975" y="404813"/>
            <a:ext cx="8280400" cy="6119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700338" y="981075"/>
            <a:ext cx="369728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 b="1">
                <a:solidFill>
                  <a:srgbClr val="FF0000"/>
                </a:solidFill>
              </a:rPr>
              <a:t>КОНЕЦ!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132138" y="2420938"/>
            <a:ext cx="28860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 b="1">
                <a:solidFill>
                  <a:schemeClr val="accent2"/>
                </a:solidFill>
              </a:rPr>
              <a:t>А ты -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331913" y="3860800"/>
            <a:ext cx="63690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800" b="1">
                <a:solidFill>
                  <a:srgbClr val="990033"/>
                </a:solidFill>
              </a:rPr>
              <a:t>МОЛОДЕЦ!</a:t>
            </a:r>
          </a:p>
        </p:txBody>
      </p:sp>
      <p:sp>
        <p:nvSpPr>
          <p:cNvPr id="54278" name="Text Box 10"/>
          <p:cNvSpPr txBox="1">
            <a:spLocks noChangeArrowheads="1"/>
          </p:cNvSpPr>
          <p:nvPr/>
        </p:nvSpPr>
        <p:spPr bwMode="auto">
          <a:xfrm>
            <a:off x="611188" y="404813"/>
            <a:ext cx="8064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/>
              <a:t>Иллюстрации взяты из книги Г. Шалаевой, О. Журавлевой, О. Сазоновой «Правила поведения для воспитанных детей»</a:t>
            </a:r>
          </a:p>
        </p:txBody>
      </p:sp>
    </p:spTree>
  </p:cSld>
  <p:clrMapOvr>
    <a:masterClrMapping/>
  </p:clrMapOvr>
  <p:transition advTm="10000">
    <p:sndAc>
      <p:stSnd>
        <p:snd r:embed="rId2" name="3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0" grpId="0"/>
      <p:bldP spid="706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449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Что лучше съесть на завтрак?</a:t>
            </a:r>
          </a:p>
        </p:txBody>
      </p:sp>
      <p:pic>
        <p:nvPicPr>
          <p:cNvPr id="116740" name="Picture 4" descr="2-60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5175"/>
            <a:ext cx="22717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5" descr="33929224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lum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266382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2" name="Picture 6" descr="im30_11598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933825"/>
            <a:ext cx="4602163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3708400" y="1125538"/>
            <a:ext cx="1006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/>
              <a:t>торт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7092950" y="3500438"/>
            <a:ext cx="11382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/>
              <a:t>каша</a:t>
            </a: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1258888" y="5876925"/>
            <a:ext cx="811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/>
              <a:t>суп</a:t>
            </a:r>
          </a:p>
        </p:txBody>
      </p:sp>
    </p:spTree>
  </p:cSld>
  <p:clrMapOvr>
    <a:masterClrMapping/>
  </p:clrMapOvr>
  <p:transition advClick="0"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/>
      <p:bldP spid="116744" grpId="0"/>
      <p:bldP spid="1167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3348038" y="333375"/>
            <a:ext cx="225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ПРАВИЛЬНО!</a:t>
            </a:r>
          </a:p>
        </p:txBody>
      </p:sp>
      <p:grpSp>
        <p:nvGrpSpPr>
          <p:cNvPr id="35868" name="Group 28"/>
          <p:cNvGrpSpPr>
            <a:grpSpLocks/>
          </p:cNvGrpSpPr>
          <p:nvPr/>
        </p:nvGrpSpPr>
        <p:grpSpPr bwMode="auto">
          <a:xfrm>
            <a:off x="2484438" y="1484313"/>
            <a:ext cx="3887787" cy="3960812"/>
            <a:chOff x="1519" y="935"/>
            <a:chExt cx="2449" cy="2495"/>
          </a:xfrm>
        </p:grpSpPr>
        <p:sp>
          <p:nvSpPr>
            <p:cNvPr id="8198" name="Oval 12"/>
            <p:cNvSpPr>
              <a:spLocks noChangeArrowheads="1"/>
            </p:cNvSpPr>
            <p:nvPr/>
          </p:nvSpPr>
          <p:spPr bwMode="auto">
            <a:xfrm>
              <a:off x="1519" y="935"/>
              <a:ext cx="2449" cy="2495"/>
            </a:xfrm>
            <a:prstGeom prst="ellipse">
              <a:avLst/>
            </a:prstGeom>
            <a:solidFill>
              <a:srgbClr val="FFFF00"/>
            </a:solidFill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9" name="Text Box 14"/>
            <p:cNvSpPr txBox="1">
              <a:spLocks noChangeArrowheads="1"/>
            </p:cNvSpPr>
            <p:nvPr/>
          </p:nvSpPr>
          <p:spPr bwMode="auto">
            <a:xfrm>
              <a:off x="3107" y="116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400"/>
                <a:t>1</a:t>
              </a:r>
            </a:p>
          </p:txBody>
        </p:sp>
        <p:sp>
          <p:nvSpPr>
            <p:cNvPr id="8200" name="Text Box 15"/>
            <p:cNvSpPr txBox="1">
              <a:spLocks noChangeArrowheads="1"/>
            </p:cNvSpPr>
            <p:nvPr/>
          </p:nvSpPr>
          <p:spPr bwMode="auto">
            <a:xfrm>
              <a:off x="3424" y="152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400"/>
                <a:t>2</a:t>
              </a:r>
            </a:p>
          </p:txBody>
        </p:sp>
        <p:sp>
          <p:nvSpPr>
            <p:cNvPr id="8201" name="Text Box 16"/>
            <p:cNvSpPr txBox="1">
              <a:spLocks noChangeArrowheads="1"/>
            </p:cNvSpPr>
            <p:nvPr/>
          </p:nvSpPr>
          <p:spPr bwMode="auto">
            <a:xfrm>
              <a:off x="3651" y="202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400"/>
                <a:t>3</a:t>
              </a:r>
            </a:p>
          </p:txBody>
        </p:sp>
        <p:sp>
          <p:nvSpPr>
            <p:cNvPr id="8202" name="Text Box 17"/>
            <p:cNvSpPr txBox="1">
              <a:spLocks noChangeArrowheads="1"/>
            </p:cNvSpPr>
            <p:nvPr/>
          </p:nvSpPr>
          <p:spPr bwMode="auto">
            <a:xfrm>
              <a:off x="3515" y="252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400"/>
                <a:t>4</a:t>
              </a:r>
            </a:p>
          </p:txBody>
        </p:sp>
        <p:sp>
          <p:nvSpPr>
            <p:cNvPr id="8203" name="Text Box 18"/>
            <p:cNvSpPr txBox="1">
              <a:spLocks noChangeArrowheads="1"/>
            </p:cNvSpPr>
            <p:nvPr/>
          </p:nvSpPr>
          <p:spPr bwMode="auto">
            <a:xfrm>
              <a:off x="3152" y="2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400"/>
                <a:t>5</a:t>
              </a:r>
            </a:p>
          </p:txBody>
        </p:sp>
        <p:sp>
          <p:nvSpPr>
            <p:cNvPr id="8204" name="Text Box 19"/>
            <p:cNvSpPr txBox="1">
              <a:spLocks noChangeArrowheads="1"/>
            </p:cNvSpPr>
            <p:nvPr/>
          </p:nvSpPr>
          <p:spPr bwMode="auto">
            <a:xfrm>
              <a:off x="2653" y="306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400"/>
                <a:t>6</a:t>
              </a:r>
            </a:p>
          </p:txBody>
        </p:sp>
        <p:sp>
          <p:nvSpPr>
            <p:cNvPr id="8205" name="Text Box 20"/>
            <p:cNvSpPr txBox="1">
              <a:spLocks noChangeArrowheads="1"/>
            </p:cNvSpPr>
            <p:nvPr/>
          </p:nvSpPr>
          <p:spPr bwMode="auto">
            <a:xfrm>
              <a:off x="2154" y="293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400"/>
                <a:t>7</a:t>
              </a:r>
            </a:p>
          </p:txBody>
        </p:sp>
        <p:sp>
          <p:nvSpPr>
            <p:cNvPr id="8206" name="Text Box 21"/>
            <p:cNvSpPr txBox="1">
              <a:spLocks noChangeArrowheads="1"/>
            </p:cNvSpPr>
            <p:nvPr/>
          </p:nvSpPr>
          <p:spPr bwMode="auto">
            <a:xfrm>
              <a:off x="1791" y="256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400"/>
                <a:t>8</a:t>
              </a:r>
            </a:p>
          </p:txBody>
        </p:sp>
        <p:sp>
          <p:nvSpPr>
            <p:cNvPr id="8207" name="Text Box 22"/>
            <p:cNvSpPr txBox="1">
              <a:spLocks noChangeArrowheads="1"/>
            </p:cNvSpPr>
            <p:nvPr/>
          </p:nvSpPr>
          <p:spPr bwMode="auto">
            <a:xfrm>
              <a:off x="1610" y="206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400"/>
                <a:t>9</a:t>
              </a:r>
            </a:p>
          </p:txBody>
        </p:sp>
        <p:sp>
          <p:nvSpPr>
            <p:cNvPr id="8208" name="Text Box 23"/>
            <p:cNvSpPr txBox="1">
              <a:spLocks noChangeArrowheads="1"/>
            </p:cNvSpPr>
            <p:nvPr/>
          </p:nvSpPr>
          <p:spPr bwMode="auto">
            <a:xfrm>
              <a:off x="1791" y="1570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400"/>
                <a:t>10</a:t>
              </a:r>
            </a:p>
          </p:txBody>
        </p:sp>
        <p:sp>
          <p:nvSpPr>
            <p:cNvPr id="8209" name="Text Box 24"/>
            <p:cNvSpPr txBox="1">
              <a:spLocks noChangeArrowheads="1"/>
            </p:cNvSpPr>
            <p:nvPr/>
          </p:nvSpPr>
          <p:spPr bwMode="auto">
            <a:xfrm>
              <a:off x="2109" y="1207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400"/>
                <a:t>11</a:t>
              </a:r>
            </a:p>
          </p:txBody>
        </p:sp>
        <p:sp>
          <p:nvSpPr>
            <p:cNvPr id="8210" name="Text Box 25"/>
            <p:cNvSpPr txBox="1">
              <a:spLocks noChangeArrowheads="1"/>
            </p:cNvSpPr>
            <p:nvPr/>
          </p:nvSpPr>
          <p:spPr bwMode="auto">
            <a:xfrm>
              <a:off x="2562" y="1071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400"/>
                <a:t>12</a:t>
              </a:r>
            </a:p>
          </p:txBody>
        </p:sp>
        <p:sp>
          <p:nvSpPr>
            <p:cNvPr id="8211" name="Line 26"/>
            <p:cNvSpPr>
              <a:spLocks noChangeShapeType="1"/>
            </p:cNvSpPr>
            <p:nvPr/>
          </p:nvSpPr>
          <p:spPr bwMode="auto">
            <a:xfrm flipV="1">
              <a:off x="2744" y="1480"/>
              <a:ext cx="0" cy="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Line 27"/>
            <p:cNvSpPr>
              <a:spLocks noChangeShapeType="1"/>
            </p:cNvSpPr>
            <p:nvPr/>
          </p:nvSpPr>
          <p:spPr bwMode="auto">
            <a:xfrm flipH="1">
              <a:off x="2336" y="2205"/>
              <a:ext cx="4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5851" name="Picture 11" descr="2-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96975"/>
            <a:ext cx="393541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sndAc>
      <p:stSnd>
        <p:snd r:embed="rId2" name="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20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Что раньше?</a:t>
            </a:r>
          </a:p>
        </p:txBody>
      </p:sp>
      <p:pic>
        <p:nvPicPr>
          <p:cNvPr id="19469" name="Picture 13" descr="89195855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40322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img_074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76250"/>
            <a:ext cx="3719512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611188" y="2708275"/>
            <a:ext cx="1104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/>
              <a:t>обед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7451725" y="3284538"/>
            <a:ext cx="1109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/>
              <a:t>ужин</a:t>
            </a:r>
          </a:p>
        </p:txBody>
      </p:sp>
    </p:spTree>
  </p:cSld>
  <p:clrMapOvr>
    <a:masterClrMapping/>
  </p:clrMapOvr>
  <p:transition advClick="0">
    <p:sndAc>
      <p:stSnd>
        <p:snd r:embed="rId2" name="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/>
      <p:bldP spid="194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708400" y="5373688"/>
            <a:ext cx="18875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800080"/>
                </a:solidFill>
              </a:rPr>
              <a:t>ужин</a:t>
            </a:r>
          </a:p>
        </p:txBody>
      </p:sp>
      <p:pic>
        <p:nvPicPr>
          <p:cNvPr id="10245" name="Picture 11" descr="img_07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3719512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000">
    <p:sndAc>
      <p:stSnd>
        <p:snd r:embed="rId2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0" grpId="0" animBg="1"/>
      <p:bldP spid="36871" grpId="0" animBg="1"/>
    </p:bldLst>
  </p:timing>
</p:sld>
</file>

<file path=ppt/theme/theme1.xml><?xml version="1.0" encoding="utf-8"?>
<a:theme xmlns:a="http://schemas.openxmlformats.org/drawingml/2006/main" name="культура поведения за столом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культура поведения за столом</Template>
  <TotalTime>0</TotalTime>
  <Words>401</Words>
  <Application>Microsoft Office PowerPoint</Application>
  <PresentationFormat>Экран (4:3)</PresentationFormat>
  <Paragraphs>135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5" baseType="lpstr">
      <vt:lpstr>Arial</vt:lpstr>
      <vt:lpstr>Calibri</vt:lpstr>
      <vt:lpstr>культура поведения за столом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1</cp:revision>
  <dcterms:created xsi:type="dcterms:W3CDTF">2020-04-29T13:58:28Z</dcterms:created>
  <dcterms:modified xsi:type="dcterms:W3CDTF">2020-04-29T13:59:13Z</dcterms:modified>
</cp:coreProperties>
</file>